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handoutMasterIdLst>
    <p:handoutMasterId r:id="rId12"/>
  </p:handoutMasterIdLst>
  <p:sldIdLst>
    <p:sldId id="262" r:id="rId2"/>
    <p:sldId id="265" r:id="rId3"/>
    <p:sldId id="277" r:id="rId4"/>
    <p:sldId id="280" r:id="rId5"/>
    <p:sldId id="276" r:id="rId6"/>
    <p:sldId id="267" r:id="rId7"/>
    <p:sldId id="278" r:id="rId8"/>
    <p:sldId id="279" r:id="rId9"/>
    <p:sldId id="281"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114" d="100"/>
          <a:sy n="114" d="100"/>
        </p:scale>
        <p:origin x="414" y="114"/>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Y="-107482" custLinFactNeighborX="-83317" custLinFactNeighborY="-200000">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592288" cy="511914"/>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592288" cy="511914"/>
      </dsp:txXfrm>
    </dsp:sp>
    <dsp:sp modelId="{BE96879F-1209-4154-9AD9-ABCEFFA77A46}">
      <dsp:nvSpPr>
        <dsp:cNvPr id="0" name=""/>
        <dsp:cNvSpPr/>
      </dsp:nvSpPr>
      <dsp:spPr>
        <a:xfrm>
          <a:off x="0" y="538681"/>
          <a:ext cx="2592288" cy="511914"/>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538681"/>
        <a:ext cx="2592288" cy="511914"/>
      </dsp:txXfrm>
    </dsp:sp>
    <dsp:sp modelId="{C1CEDBBD-A469-4FFA-A7C8-437585776C3F}">
      <dsp:nvSpPr>
        <dsp:cNvPr id="0" name=""/>
        <dsp:cNvSpPr/>
      </dsp:nvSpPr>
      <dsp:spPr>
        <a:xfrm>
          <a:off x="0" y="1076191"/>
          <a:ext cx="2592288" cy="511914"/>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1076191"/>
        <a:ext cx="2592288" cy="511914"/>
      </dsp:txXfrm>
    </dsp:sp>
    <dsp:sp modelId="{71454DF0-4420-450E-8BD0-0289D1049ADF}">
      <dsp:nvSpPr>
        <dsp:cNvPr id="0" name=""/>
        <dsp:cNvSpPr/>
      </dsp:nvSpPr>
      <dsp:spPr>
        <a:xfrm>
          <a:off x="0" y="1613701"/>
          <a:ext cx="2592288" cy="51191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613701"/>
        <a:ext cx="2592288" cy="511914"/>
      </dsp:txXfrm>
    </dsp:sp>
    <dsp:sp modelId="{97CCA9A7-6BBD-489A-B619-1464B5BE4274}">
      <dsp:nvSpPr>
        <dsp:cNvPr id="0" name=""/>
        <dsp:cNvSpPr/>
      </dsp:nvSpPr>
      <dsp:spPr>
        <a:xfrm>
          <a:off x="0" y="2137237"/>
          <a:ext cx="2592288" cy="511914"/>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2137237"/>
        <a:ext cx="2592288" cy="511914"/>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6/10/2020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6/10/2020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6/10/2020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6/10/2020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6/10/2020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6/10/2020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6/10/2020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6/10/2020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1700-0308-49C9-9333-9CB1D756CD35}"/>
              </a:ext>
            </a:extLst>
          </p:cNvPr>
          <p:cNvSpPr>
            <a:spLocks noGrp="1"/>
          </p:cNvSpPr>
          <p:nvPr>
            <p:ph type="title"/>
          </p:nvPr>
        </p:nvSpPr>
        <p:spPr/>
        <p:txBody>
          <a:bodyPr/>
          <a:lstStyle/>
          <a:p>
            <a:r>
              <a:rPr lang="en-AU" dirty="0"/>
              <a:t>Structure of Demo</a:t>
            </a:r>
          </a:p>
        </p:txBody>
      </p:sp>
      <p:sp>
        <p:nvSpPr>
          <p:cNvPr id="6" name="Content Placeholder 5">
            <a:extLst>
              <a:ext uri="{FF2B5EF4-FFF2-40B4-BE49-F238E27FC236}">
                <a16:creationId xmlns:a16="http://schemas.microsoft.com/office/drawing/2014/main" id="{DC37B2A7-77CC-444F-9923-E7569EA91BEA}"/>
              </a:ext>
            </a:extLst>
          </p:cNvPr>
          <p:cNvSpPr>
            <a:spLocks noGrp="1"/>
          </p:cNvSpPr>
          <p:nvPr>
            <p:ph idx="1"/>
          </p:nvPr>
        </p:nvSpPr>
        <p:spPr/>
        <p:txBody>
          <a:bodyPr/>
          <a:lstStyle/>
          <a:p>
            <a:r>
              <a:rPr lang="en-IN" dirty="0"/>
              <a:t>Project goal</a:t>
            </a:r>
          </a:p>
          <a:p>
            <a:r>
              <a:rPr lang="en-IN" dirty="0"/>
              <a:t>Software Architecture</a:t>
            </a:r>
          </a:p>
          <a:p>
            <a:r>
              <a:rPr lang="en-IN" dirty="0"/>
              <a:t>H5P structure </a:t>
            </a:r>
          </a:p>
          <a:p>
            <a:r>
              <a:rPr lang="en-IN" dirty="0"/>
              <a:t>Limitation of access to </a:t>
            </a:r>
            <a:r>
              <a:rPr lang="en-IN" dirty="0" err="1"/>
              <a:t>MyUni</a:t>
            </a:r>
            <a:endParaRPr lang="en-IN" dirty="0"/>
          </a:p>
          <a:p>
            <a:r>
              <a:rPr lang="en-IN" dirty="0"/>
              <a:t>Integration with Drupal</a:t>
            </a:r>
          </a:p>
          <a:p>
            <a:r>
              <a:rPr lang="en-IN" dirty="0"/>
              <a:t>Demo</a:t>
            </a:r>
          </a:p>
          <a:p>
            <a:r>
              <a:rPr lang="en-IN" dirty="0"/>
              <a:t>Universal design</a:t>
            </a:r>
          </a:p>
          <a:p>
            <a:r>
              <a:rPr lang="en-IN" dirty="0"/>
              <a:t>Future Extension</a:t>
            </a:r>
          </a:p>
          <a:p>
            <a:endParaRPr lang="en-IN" dirty="0"/>
          </a:p>
        </p:txBody>
      </p:sp>
    </p:spTree>
    <p:extLst>
      <p:ext uri="{BB962C8B-B14F-4D97-AF65-F5344CB8AC3E}">
        <p14:creationId xmlns:p14="http://schemas.microsoft.com/office/powerpoint/2010/main" val="1823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a:p>
            <a:pPr lvl="0" algn="just"/>
            <a:r>
              <a:rPr lang="en-AU" dirty="0"/>
              <a:t>Integrate customised H5P content type - Parsons Puzzle into </a:t>
            </a:r>
            <a:r>
              <a:rPr lang="en-AU" dirty="0" err="1"/>
              <a:t>MyUni</a:t>
            </a:r>
            <a:r>
              <a:rPr lang="en-AU" dirty="0"/>
              <a:t>.</a:t>
            </a:r>
          </a:p>
          <a:p>
            <a:endParaRPr lang="en-AU" dirty="0"/>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93436" y="1600200"/>
            <a:ext cx="9782801" cy="4572000"/>
          </a:xfrm>
        </p:spPr>
        <p:txBody>
          <a:bodyPr/>
          <a:lstStyle/>
          <a:p>
            <a:r>
              <a:rPr lang="en-AU" sz="2000" dirty="0">
                <a:latin typeface="Calibri" panose="020F0502020204030204"/>
              </a:rPr>
              <a:t>It’s designed to support learning of syntax and logic </a:t>
            </a:r>
            <a:r>
              <a:rPr lang="en-IN" sz="2000" dirty="0">
                <a:latin typeface="Calibri" panose="020F0502020204030204"/>
              </a:rPr>
              <a:t>by teaching problem solving through algorithmic thinking and visualization. </a:t>
            </a:r>
            <a:r>
              <a:rPr lang="en-AU" sz="2000" dirty="0">
                <a:latin typeface="Calibri" panose="020F0502020204030204"/>
              </a:rPr>
              <a:t>Although designed for programming, it could be used for other procedural problems (mathematical proofs, experimental design, essay structure).</a:t>
            </a:r>
          </a:p>
          <a:p>
            <a:r>
              <a:rPr lang="en-AU" dirty="0"/>
              <a:t> </a:t>
            </a:r>
          </a:p>
          <a:p>
            <a:endParaRPr lang="en-AU" dirty="0"/>
          </a:p>
        </p:txBody>
      </p:sp>
      <p:graphicFrame>
        <p:nvGraphicFramePr>
          <p:cNvPr id="56" name="Object 55">
            <a:extLst>
              <a:ext uri="{FF2B5EF4-FFF2-40B4-BE49-F238E27FC236}">
                <a16:creationId xmlns:a16="http://schemas.microsoft.com/office/drawing/2014/main" id="{A0C14D27-3C37-4C44-88C8-9A8F765A8A3F}"/>
              </a:ext>
            </a:extLst>
          </p:cNvPr>
          <p:cNvGraphicFramePr>
            <a:graphicFrameLocks noChangeAspect="1"/>
          </p:cNvGraphicFramePr>
          <p:nvPr>
            <p:extLst>
              <p:ext uri="{D42A27DB-BD31-4B8C-83A1-F6EECF244321}">
                <p14:modId xmlns:p14="http://schemas.microsoft.com/office/powerpoint/2010/main" val="115596406"/>
              </p:ext>
            </p:extLst>
          </p:nvPr>
        </p:nvGraphicFramePr>
        <p:xfrm>
          <a:off x="1231899" y="2836984"/>
          <a:ext cx="4862513" cy="3349625"/>
        </p:xfrm>
        <a:graphic>
          <a:graphicData uri="http://schemas.openxmlformats.org/presentationml/2006/ole">
            <mc:AlternateContent xmlns:mc="http://schemas.openxmlformats.org/markup-compatibility/2006">
              <mc:Choice xmlns:v="urn:schemas-microsoft-com:vml" Requires="v">
                <p:oleObj spid="_x0000_s2120" name="Document" r:id="rId3" imgW="6261253" imgH="4031340" progId="Word.Document.12">
                  <p:embed/>
                </p:oleObj>
              </mc:Choice>
              <mc:Fallback>
                <p:oleObj name="Document" r:id="rId3" imgW="6261253" imgH="4031340" progId="Word.Document.12">
                  <p:embed/>
                  <p:pic>
                    <p:nvPicPr>
                      <p:cNvPr id="0" name=""/>
                      <p:cNvPicPr/>
                      <p:nvPr/>
                    </p:nvPicPr>
                    <p:blipFill>
                      <a:blip r:embed="rId4"/>
                      <a:stretch>
                        <a:fillRect/>
                      </a:stretch>
                    </p:blipFill>
                    <p:spPr>
                      <a:xfrm>
                        <a:off x="1231899" y="2836984"/>
                        <a:ext cx="4862513" cy="3349625"/>
                      </a:xfrm>
                      <a:prstGeom prst="rect">
                        <a:avLst/>
                      </a:prstGeom>
                    </p:spPr>
                  </p:pic>
                </p:oleObj>
              </mc:Fallback>
            </mc:AlternateContent>
          </a:graphicData>
        </a:graphic>
      </p:graphicFrame>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522329851"/>
              </p:ext>
            </p:extLst>
          </p:nvPr>
        </p:nvGraphicFramePr>
        <p:xfrm>
          <a:off x="5677243" y="2937537"/>
          <a:ext cx="2592288" cy="2664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339752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894433" y="3397526"/>
            <a:ext cx="1093366" cy="656019"/>
            <a:chOff x="1202983" y="173263"/>
            <a:chExt cx="1093366" cy="65601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202983"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5" name="Rectangle 64">
            <a:extLst>
              <a:ext uri="{FF2B5EF4-FFF2-40B4-BE49-F238E27FC236}">
                <a16:creationId xmlns:a16="http://schemas.microsoft.com/office/drawing/2014/main" id="{3CA2DF30-E9C7-4E5D-BBE2-F2B0C1D328F7}"/>
              </a:ext>
            </a:extLst>
          </p:cNvPr>
          <p:cNvSpPr/>
          <p:nvPr/>
        </p:nvSpPr>
        <p:spPr>
          <a:xfrm>
            <a:off x="1607745" y="6172200"/>
            <a:ext cx="4486667" cy="338554"/>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Flow control: Parsons Puzzle implementation </a:t>
            </a:r>
          </a:p>
        </p:txBody>
      </p:sp>
      <p:sp>
        <p:nvSpPr>
          <p:cNvPr id="66" name="Rectangle 65">
            <a:extLst>
              <a:ext uri="{FF2B5EF4-FFF2-40B4-BE49-F238E27FC236}">
                <a16:creationId xmlns:a16="http://schemas.microsoft.com/office/drawing/2014/main" id="{6DF8A518-68B9-492B-A590-83D14FB34372}"/>
              </a:ext>
            </a:extLst>
          </p:cNvPr>
          <p:cNvSpPr/>
          <p:nvPr/>
        </p:nvSpPr>
        <p:spPr>
          <a:xfrm>
            <a:off x="5590356" y="5635472"/>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67731" y="4146871"/>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err="1">
                        <a:effectLst/>
                        <a:latin typeface="Calibri" panose="020F0502020204030204" pitchFamily="34" charset="0"/>
                        <a:ea typeface="Calibri" panose="020F0502020204030204" pitchFamily="34" charset="0"/>
                        <a:cs typeface="Times New Roman" panose="02020603050405020304" pitchFamily="18" charset="0"/>
                      </a:rPr>
                      <a:t>MyUni</a:t>
                    </a: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42176" y="877358"/>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a:t>
                  </a:r>
                  <a:endParaRPr lang="en-AU" sz="120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IN" dirty="0"/>
              <a:t>We have used H5P because of its framework and that it can integrate with canvas interface(for </a:t>
            </a:r>
            <a:r>
              <a:rPr lang="en-IN" dirty="0" err="1"/>
              <a:t>MyUni</a:t>
            </a:r>
            <a:r>
              <a:rPr lang="en-IN" dirty="0"/>
              <a:t>). Front end support.</a:t>
            </a:r>
          </a:p>
          <a:p>
            <a:r>
              <a:rPr lang="en-IN" dirty="0"/>
              <a:t>Interactive framework that helps to provide template for quiz creation for instructors which can be customised by instructors according to their requirement.</a:t>
            </a:r>
          </a:p>
          <a:p>
            <a:pPr marL="0" indent="0">
              <a:buNone/>
            </a:pPr>
            <a:r>
              <a:rPr lang="en-IN" dirty="0"/>
              <a:t>                                                                                                                                                                                                                                                                                                                                                                                                    </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8096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Limitation of access to </a:t>
            </a:r>
            <a:r>
              <a:rPr lang="en-IN" dirty="0" err="1"/>
              <a:t>MyUni</a:t>
            </a:r>
            <a:endParaRPr lang="en-IN" dirty="0"/>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606396" y="1635696"/>
            <a:ext cx="10139688" cy="4536504"/>
          </a:xfrm>
        </p:spPr>
        <p:txBody>
          <a:bodyPr>
            <a:normAutofit/>
          </a:bodyPr>
          <a:lstStyle/>
          <a:p>
            <a:endParaRPr lang="en-US" dirty="0"/>
          </a:p>
          <a:p>
            <a:endParaRPr lang="en-IN"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r>
              <a:rPr lang="en-AU" dirty="0"/>
              <a:t>Due to pandemic, we were unable to get access to integrate H5P into </a:t>
            </a:r>
            <a:r>
              <a:rPr lang="en-AU" dirty="0" err="1"/>
              <a:t>MyUni</a:t>
            </a:r>
            <a:r>
              <a:rPr lang="en-AU" dirty="0"/>
              <a:t>.</a:t>
            </a:r>
          </a:p>
          <a:p>
            <a:r>
              <a:rPr lang="en-AU" dirty="0"/>
              <a:t>We tried downloading canvas interface but due to dependencies of libraries we were unable to do so.</a:t>
            </a:r>
          </a:p>
        </p:txBody>
      </p:sp>
    </p:spTree>
    <p:extLst>
      <p:ext uri="{BB962C8B-B14F-4D97-AF65-F5344CB8AC3E}">
        <p14:creationId xmlns:p14="http://schemas.microsoft.com/office/powerpoint/2010/main" val="2883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Integration with Drupal</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US" dirty="0"/>
              <a:t>We used Drupal because it has less security problems. </a:t>
            </a:r>
          </a:p>
          <a:p>
            <a:r>
              <a:rPr lang="en-US" dirty="0"/>
              <a:t>It runs on </a:t>
            </a:r>
            <a:r>
              <a:rPr lang="en-US" dirty="0" err="1"/>
              <a:t>Acquia</a:t>
            </a:r>
            <a:r>
              <a:rPr lang="en-US" dirty="0"/>
              <a:t> which provides full back-end support.</a:t>
            </a:r>
          </a:p>
          <a:p>
            <a:endParaRPr lang="en-IN" b="1"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6126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3313</TotalTime>
  <Words>462</Words>
  <Application>Microsoft Office PowerPoint</Application>
  <PresentationFormat>Custom</PresentationFormat>
  <Paragraphs>66</Paragraphs>
  <Slides>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DengXian</vt:lpstr>
      <vt:lpstr>Arial</vt:lpstr>
      <vt:lpstr>Calibri</vt:lpstr>
      <vt:lpstr>Century Gothic</vt:lpstr>
      <vt:lpstr>Euphemia</vt:lpstr>
      <vt:lpstr>Times New Roman</vt:lpstr>
      <vt:lpstr>Jigsaw design template</vt:lpstr>
      <vt:lpstr>Microsoft Word Document</vt:lpstr>
      <vt:lpstr>Integrating Parsons Puzzle with MyUni</vt:lpstr>
      <vt:lpstr>Structure of Demo</vt:lpstr>
      <vt:lpstr>Project Goals</vt:lpstr>
      <vt:lpstr>Universal Design Implemented </vt:lpstr>
      <vt:lpstr>Software Architecture</vt:lpstr>
      <vt:lpstr>H5P structure</vt:lpstr>
      <vt:lpstr>Limitation of access to MyUni</vt:lpstr>
      <vt:lpstr>Integration with Drupal</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Neha Wali</cp:lastModifiedBy>
  <cp:revision>58</cp:revision>
  <dcterms:created xsi:type="dcterms:W3CDTF">2020-03-16T05:31:19Z</dcterms:created>
  <dcterms:modified xsi:type="dcterms:W3CDTF">2020-06-10T04:34:53Z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